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8" r:id="rId3"/>
    <p:sldId id="260" r:id="rId4"/>
    <p:sldId id="281" r:id="rId5"/>
    <p:sldId id="267" r:id="rId6"/>
    <p:sldId id="268" r:id="rId7"/>
    <p:sldId id="269" r:id="rId8"/>
    <p:sldId id="270" r:id="rId9"/>
    <p:sldId id="279" r:id="rId10"/>
    <p:sldId id="261" r:id="rId11"/>
    <p:sldId id="263" r:id="rId12"/>
    <p:sldId id="272" r:id="rId13"/>
    <p:sldId id="264" r:id="rId14"/>
    <p:sldId id="273" r:id="rId15"/>
    <p:sldId id="276" r:id="rId16"/>
    <p:sldId id="265" r:id="rId17"/>
    <p:sldId id="274" r:id="rId18"/>
    <p:sldId id="277" r:id="rId19"/>
    <p:sldId id="266" r:id="rId20"/>
    <p:sldId id="275" r:id="rId21"/>
    <p:sldId id="278" r:id="rId22"/>
    <p:sldId id="280" r:id="rId23"/>
    <p:sldId id="271" r:id="rId24"/>
    <p:sldId id="282" r:id="rId25"/>
    <p:sldId id="283" r:id="rId26"/>
    <p:sldId id="284" r:id="rId27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>
        <p:scale>
          <a:sx n="80" d="100"/>
          <a:sy n="80" d="100"/>
        </p:scale>
        <p:origin x="-126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9F9C2-4857-43EB-A608-05C8234A4823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5167E-3EEE-49BF-A24A-6D7FB8CA10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889CF-D6E8-46B6-B265-A5932BB072C7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746"/>
            <a:ext cx="5486400" cy="408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8C1D7-0099-4AA1-BBB4-374127583D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D0C628-24EB-4578-803E-06F31460F78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18D4876-FC66-49AA-8B89-6766DC0D15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Michelle </a:t>
            </a:r>
            <a:r>
              <a:rPr lang="en-US" dirty="0" err="1" smtClean="0"/>
              <a:t>Ji</a:t>
            </a:r>
            <a:r>
              <a:rPr lang="en-US" dirty="0" smtClean="0"/>
              <a:t>, Sam </a:t>
            </a:r>
            <a:r>
              <a:rPr lang="en-US" dirty="0" err="1" smtClean="0"/>
              <a:t>Shober</a:t>
            </a:r>
            <a:r>
              <a:rPr lang="en-US" dirty="0" smtClean="0"/>
              <a:t>, April Zhang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Dietary Needs </a:t>
            </a:r>
            <a:endParaRPr lang="en-US" dirty="0"/>
          </a:p>
        </p:txBody>
      </p:sp>
      <p:pic>
        <p:nvPicPr>
          <p:cNvPr id="23554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 rot="4527449">
            <a:off x="5850218" y="2135930"/>
            <a:ext cx="1143000" cy="2895600"/>
          </a:xfrm>
          <a:prstGeom prst="rect">
            <a:avLst/>
          </a:prstGeom>
          <a:noFill/>
        </p:spPr>
      </p:pic>
      <p:pic>
        <p:nvPicPr>
          <p:cNvPr id="23556" name="Picture 4" descr="http://www.aboutlowcarbdiet.com/img/foodpyrami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67"/>
          <a:stretch>
            <a:fillRect/>
          </a:stretch>
        </p:blipFill>
        <p:spPr bwMode="auto">
          <a:xfrm>
            <a:off x="3124200" y="92764"/>
            <a:ext cx="2743200" cy="256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Exploratory Analysis: </a:t>
            </a:r>
            <a:br>
              <a:rPr lang="en-US" dirty="0" smtClean="0"/>
            </a:br>
            <a:r>
              <a:rPr lang="en-US" dirty="0" smtClean="0"/>
              <a:t>Gender and Dieting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4212336" cy="5410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In our </a:t>
            </a:r>
            <a:r>
              <a:rPr lang="en-US" dirty="0" smtClean="0"/>
              <a:t>sample…</a:t>
            </a:r>
            <a:endParaRPr lang="en-US" dirty="0" smtClean="0"/>
          </a:p>
          <a:p>
            <a:r>
              <a:rPr lang="en-US" dirty="0" smtClean="0"/>
              <a:t>11.67% of females were on a diet</a:t>
            </a:r>
          </a:p>
          <a:p>
            <a:r>
              <a:rPr lang="en-US" dirty="0" smtClean="0"/>
              <a:t>4.76% of males were on a diet</a:t>
            </a:r>
          </a:p>
          <a:p>
            <a:pPr>
              <a:buNone/>
            </a:pPr>
            <a:r>
              <a:rPr lang="en-US" dirty="0" smtClean="0"/>
              <a:t>Conclusion:</a:t>
            </a:r>
          </a:p>
          <a:p>
            <a:r>
              <a:rPr lang="en-US" dirty="0" smtClean="0"/>
              <a:t>More females than males in Bucks and Montgomery County that frequent shopping and entertainment centers are on a diet. </a:t>
            </a:r>
          </a:p>
          <a:p>
            <a:r>
              <a:rPr lang="en-US" dirty="0" smtClean="0"/>
              <a:t>M</a:t>
            </a:r>
            <a:r>
              <a:rPr lang="en-US" dirty="0" smtClean="0"/>
              <a:t>ore </a:t>
            </a:r>
            <a:r>
              <a:rPr lang="en-US" dirty="0" smtClean="0"/>
              <a:t>likely that any given male or female will not be on a diet rather than on a </a:t>
            </a:r>
            <a:r>
              <a:rPr lang="en-US" dirty="0" smtClean="0"/>
              <a:t>diet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6742"/>
          <a:stretch>
            <a:fillRect/>
          </a:stretch>
        </p:blipFill>
        <p:spPr bwMode="auto">
          <a:xfrm>
            <a:off x="304800" y="1524000"/>
            <a:ext cx="4010212" cy="31242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t="13900"/>
          <a:stretch>
            <a:fillRect/>
          </a:stretch>
        </p:blipFill>
        <p:spPr bwMode="auto">
          <a:xfrm>
            <a:off x="304800" y="4724400"/>
            <a:ext cx="4038600" cy="188806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Exploratory Analysis:</a:t>
            </a:r>
            <a:br>
              <a:rPr lang="en-US" dirty="0" smtClean="0"/>
            </a:br>
            <a:r>
              <a:rPr lang="en-US" dirty="0" smtClean="0"/>
              <a:t>Age and Dieting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295400"/>
            <a:ext cx="4419600" cy="541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In our </a:t>
            </a:r>
            <a:r>
              <a:rPr lang="en-US" sz="1800" dirty="0" smtClean="0"/>
              <a:t>sample…</a:t>
            </a:r>
            <a:endParaRPr lang="en-US" sz="1800" dirty="0" smtClean="0"/>
          </a:p>
          <a:p>
            <a:r>
              <a:rPr lang="en-US" sz="1800" dirty="0" smtClean="0"/>
              <a:t>6.15% of teens were on a diet</a:t>
            </a:r>
          </a:p>
          <a:p>
            <a:r>
              <a:rPr lang="en-US" sz="1800" dirty="0" smtClean="0"/>
              <a:t>9.09% of young </a:t>
            </a:r>
            <a:r>
              <a:rPr lang="en-US" sz="1800" dirty="0" smtClean="0"/>
              <a:t>adults </a:t>
            </a:r>
            <a:r>
              <a:rPr lang="en-US" sz="1800" dirty="0" smtClean="0"/>
              <a:t>on a diet</a:t>
            </a:r>
          </a:p>
          <a:p>
            <a:r>
              <a:rPr lang="en-US" sz="1800" dirty="0" smtClean="0"/>
              <a:t>17.5% of middle age </a:t>
            </a:r>
            <a:r>
              <a:rPr lang="en-US" sz="1800" dirty="0" smtClean="0"/>
              <a:t>adults were </a:t>
            </a:r>
            <a:r>
              <a:rPr lang="en-US" sz="1800" dirty="0" smtClean="0"/>
              <a:t>on a diet</a:t>
            </a:r>
          </a:p>
          <a:p>
            <a:r>
              <a:rPr lang="en-US" sz="1800" dirty="0" smtClean="0"/>
              <a:t>0% of senior citizens were on a </a:t>
            </a:r>
            <a:r>
              <a:rPr lang="en-US" sz="1800" dirty="0" smtClean="0"/>
              <a:t>diet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Conclusion:</a:t>
            </a:r>
          </a:p>
          <a:p>
            <a:r>
              <a:rPr lang="en-US" sz="1800" dirty="0" smtClean="0"/>
              <a:t>Middle </a:t>
            </a:r>
            <a:r>
              <a:rPr lang="en-US" sz="1800" dirty="0" smtClean="0"/>
              <a:t>aged adults (age 31-59) are more likely to be on a diet than any other age </a:t>
            </a:r>
            <a:r>
              <a:rPr lang="en-US" sz="1800" dirty="0" smtClean="0"/>
              <a:t>group</a:t>
            </a:r>
          </a:p>
          <a:p>
            <a:r>
              <a:rPr lang="en-US" sz="1800" dirty="0" smtClean="0"/>
              <a:t> Very </a:t>
            </a:r>
            <a:r>
              <a:rPr lang="en-US" sz="1800" dirty="0" smtClean="0"/>
              <a:t>rare to find </a:t>
            </a:r>
            <a:r>
              <a:rPr lang="en-US" sz="1800" dirty="0" smtClean="0"/>
              <a:t>senior citizens</a:t>
            </a:r>
            <a:r>
              <a:rPr lang="en-US" sz="1800" dirty="0" smtClean="0"/>
              <a:t> </a:t>
            </a:r>
            <a:r>
              <a:rPr lang="en-US" sz="1800" dirty="0" smtClean="0"/>
              <a:t>on a diet in </a:t>
            </a:r>
            <a:r>
              <a:rPr lang="en-US" sz="1800" dirty="0" smtClean="0"/>
              <a:t>Bucks/Montgomery County</a:t>
            </a:r>
          </a:p>
          <a:p>
            <a:r>
              <a:rPr lang="en-US" sz="1800" dirty="0" smtClean="0"/>
              <a:t> </a:t>
            </a:r>
            <a:r>
              <a:rPr lang="en-US" sz="1800" dirty="0" smtClean="0"/>
              <a:t>In all age groups, it is more likely to find someone not on a diet than on a diet.</a:t>
            </a:r>
            <a:endParaRPr lang="en-US" sz="1800" dirty="0"/>
          </a:p>
        </p:txBody>
      </p:sp>
      <p:pic>
        <p:nvPicPr>
          <p:cNvPr id="6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13570"/>
          <a:stretch>
            <a:fillRect/>
          </a:stretch>
        </p:blipFill>
        <p:spPr bwMode="auto">
          <a:xfrm>
            <a:off x="381000" y="1447800"/>
            <a:ext cx="4095660" cy="28956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 t="9918" b="23967"/>
          <a:stretch>
            <a:fillRect/>
          </a:stretch>
        </p:blipFill>
        <p:spPr bwMode="auto">
          <a:xfrm>
            <a:off x="457200" y="4495799"/>
            <a:ext cx="2895600" cy="223814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Exploratory Analysis:</a:t>
            </a:r>
            <a:br>
              <a:rPr lang="en-US" dirty="0" smtClean="0"/>
            </a:br>
            <a:r>
              <a:rPr lang="en-US" dirty="0" smtClean="0"/>
              <a:t>Vegetarians (In general)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 our sample,</a:t>
            </a:r>
          </a:p>
          <a:p>
            <a:r>
              <a:rPr lang="en-US" dirty="0" smtClean="0"/>
              <a:t>6.31% of people were vegetarians</a:t>
            </a:r>
          </a:p>
          <a:p>
            <a:r>
              <a:rPr lang="en-US" dirty="0" smtClean="0"/>
              <a:t>93.69% of people were not vegetarians</a:t>
            </a:r>
          </a:p>
          <a:p>
            <a:pPr>
              <a:buNone/>
            </a:pPr>
            <a:r>
              <a:rPr lang="en-US" dirty="0" smtClean="0"/>
              <a:t>Conclusion:</a:t>
            </a:r>
          </a:p>
          <a:p>
            <a:r>
              <a:rPr lang="en-US" dirty="0" smtClean="0"/>
              <a:t>Most </a:t>
            </a:r>
            <a:r>
              <a:rPr lang="en-US" dirty="0" smtClean="0"/>
              <a:t>people in the Bucks and Montgomery area are not </a:t>
            </a:r>
            <a:r>
              <a:rPr lang="en-US" dirty="0" smtClean="0"/>
              <a:t>vegetarians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10008"/>
          <a:stretch>
            <a:fillRect/>
          </a:stretch>
        </p:blipFill>
        <p:spPr bwMode="auto">
          <a:xfrm>
            <a:off x="457199" y="1371600"/>
            <a:ext cx="3939613" cy="28956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419600"/>
            <a:ext cx="423333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838200"/>
          </a:xfrm>
        </p:spPr>
        <p:txBody>
          <a:bodyPr/>
          <a:lstStyle/>
          <a:p>
            <a:r>
              <a:rPr lang="en-US" dirty="0" smtClean="0"/>
              <a:t>1 Prop Z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077200" cy="4572000"/>
          </a:xfrm>
        </p:spPr>
        <p:txBody>
          <a:bodyPr/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State</a:t>
            </a:r>
            <a:r>
              <a:rPr lang="en-US" dirty="0" smtClean="0"/>
              <a:t>			</a:t>
            </a:r>
            <a:r>
              <a:rPr lang="en-US" u="sng" dirty="0" smtClean="0"/>
              <a:t>Check</a:t>
            </a:r>
          </a:p>
          <a:p>
            <a:pPr>
              <a:buNone/>
            </a:pPr>
            <a:r>
              <a:rPr lang="en-US" dirty="0" smtClean="0"/>
              <a:t>	* SRS			* random sample</a:t>
            </a:r>
          </a:p>
          <a:p>
            <a:pPr>
              <a:buNone/>
            </a:pPr>
            <a:r>
              <a:rPr lang="en-US" dirty="0" smtClean="0"/>
              <a:t>	* </a:t>
            </a:r>
            <a:r>
              <a:rPr lang="en-US" dirty="0" err="1" smtClean="0"/>
              <a:t>np</a:t>
            </a:r>
            <a:r>
              <a:rPr lang="en-US" dirty="0" smtClean="0"/>
              <a:t>			* 222(.0631) 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err="1" smtClean="0"/>
              <a:t>nq</a:t>
            </a:r>
            <a:r>
              <a:rPr lang="en-US" dirty="0" smtClean="0"/>
              <a:t>     </a:t>
            </a:r>
            <a:r>
              <a:rPr lang="en-US" u="sng" dirty="0" smtClean="0"/>
              <a:t>&gt;</a:t>
            </a:r>
            <a:r>
              <a:rPr lang="en-US" dirty="0" smtClean="0"/>
              <a:t> 10		  222(.9369)   </a:t>
            </a:r>
            <a:r>
              <a:rPr lang="en-US" u="sng" dirty="0" smtClean="0"/>
              <a:t>&gt;</a:t>
            </a:r>
            <a:r>
              <a:rPr lang="en-US" dirty="0" smtClean="0"/>
              <a:t>10</a:t>
            </a:r>
          </a:p>
          <a:p>
            <a:pPr>
              <a:buNone/>
            </a:pPr>
            <a:r>
              <a:rPr lang="en-US" dirty="0" smtClean="0"/>
              <a:t>	* pop </a:t>
            </a:r>
            <a:r>
              <a:rPr lang="en-US" u="sng" dirty="0" smtClean="0"/>
              <a:t>&gt;</a:t>
            </a:r>
            <a:r>
              <a:rPr lang="en-US" dirty="0" smtClean="0"/>
              <a:t> 10n		* all vegetarians </a:t>
            </a:r>
            <a:r>
              <a:rPr lang="en-US" u="sng" dirty="0" smtClean="0"/>
              <a:t>&gt;</a:t>
            </a:r>
            <a:r>
              <a:rPr lang="en-US" dirty="0" smtClean="0"/>
              <a:t> 2220</a:t>
            </a:r>
            <a:br>
              <a:rPr lang="en-US" dirty="0" smtClean="0"/>
            </a:br>
            <a:r>
              <a:rPr lang="en-US" dirty="0" smtClean="0"/>
              <a:t>conditions met</a:t>
            </a:r>
            <a:r>
              <a:rPr lang="en-US" dirty="0" smtClean="0">
                <a:sym typeface="Wingdings" pitchFamily="2" charset="2"/>
              </a:rPr>
              <a:t> normal model 1 Prop Z Test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graphicFrame>
        <p:nvGraphicFramePr>
          <p:cNvPr id="5125" name="Object 6"/>
          <p:cNvGraphicFramePr>
            <a:graphicFrameLocks noChangeAspect="1"/>
          </p:cNvGraphicFramePr>
          <p:nvPr/>
        </p:nvGraphicFramePr>
        <p:xfrm>
          <a:off x="762000" y="4876800"/>
          <a:ext cx="3124200" cy="1678675"/>
        </p:xfrm>
        <a:graphic>
          <a:graphicData uri="http://schemas.openxmlformats.org/presentationml/2006/ole">
            <p:oleObj spid="_x0000_s5125" name="Equation" r:id="rId4" imgW="850680" imgH="4572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315200" y="10668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p= .0631</a:t>
            </a:r>
          </a:p>
          <a:p>
            <a:r>
              <a:rPr lang="en-US" sz="2000" dirty="0" smtClean="0"/>
              <a:t>n=220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315200" y="914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19200" y="2971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04800" y="914400"/>
            <a:ext cx="6781800" cy="1143000"/>
          </a:xfrm>
          <a:prstGeom prst="rect">
            <a:avLst/>
          </a:prstGeom>
          <a:ln w="38100" cap="rnd">
            <a:solidFill>
              <a:schemeClr val="tx1"/>
            </a:solidFill>
          </a:ln>
        </p:spPr>
        <p:txBody>
          <a:bodyPr vert="horz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Determine </a:t>
            </a:r>
            <a:r>
              <a:rPr lang="en-US" sz="2400" dirty="0" smtClean="0"/>
              <a:t>if the proportion of vegetarians in Bucks/Montgomery County is equal to the proportion across America.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429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Prop Z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077200" cy="5181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			</a:t>
            </a:r>
            <a:br>
              <a:rPr lang="en-US" dirty="0" smtClean="0"/>
            </a:br>
            <a:r>
              <a:rPr lang="en-US" dirty="0" smtClean="0"/>
              <a:t>		    = 2.6297</a:t>
            </a:r>
          </a:p>
          <a:p>
            <a:pPr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P(z&gt;2.6297)= .0043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reject the Ho because our p-value of .0043 is less than an alpha level of .05.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have sufficient evidence that the proportion of vegetarians is greater than 3.2%.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Therefore</a:t>
            </a:r>
            <a:r>
              <a:rPr lang="en-US" dirty="0" smtClean="0"/>
              <a:t>, we can conclude that the proportion of vegetarians in Bucks and Montgomery County  is greater than the proportion of vegetarians all across America.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105400" y="10668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p= .0631</a:t>
            </a:r>
          </a:p>
          <a:p>
            <a:r>
              <a:rPr lang="en-US" sz="2000" dirty="0" smtClean="0"/>
              <a:t>n=220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5400" y="914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762000" y="1676400"/>
          <a:ext cx="1816100" cy="1219200"/>
        </p:xfrm>
        <a:graphic>
          <a:graphicData uri="http://schemas.openxmlformats.org/presentationml/2006/ole">
            <p:oleObj spid="_x0000_s6147" name="Equation" r:id="rId4" imgW="927000" imgH="622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Exploratory Analysis:</a:t>
            </a:r>
            <a:br>
              <a:rPr lang="en-US" dirty="0" smtClean="0"/>
            </a:br>
            <a:r>
              <a:rPr lang="en-US" dirty="0" smtClean="0"/>
              <a:t>Picky Eaters by Gender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8600" y="1371600"/>
            <a:ext cx="4669536" cy="4953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In our sample,</a:t>
            </a:r>
          </a:p>
          <a:p>
            <a:r>
              <a:rPr lang="en-US" dirty="0" smtClean="0"/>
              <a:t>15.9% of males were picky eaters</a:t>
            </a:r>
          </a:p>
          <a:p>
            <a:r>
              <a:rPr lang="en-US" dirty="0" smtClean="0"/>
              <a:t>19.4% of females were picky eaters</a:t>
            </a:r>
          </a:p>
          <a:p>
            <a:pPr>
              <a:buNone/>
            </a:pPr>
            <a:r>
              <a:rPr lang="en-US" dirty="0" smtClean="0"/>
              <a:t>Conclusion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Both </a:t>
            </a:r>
            <a:r>
              <a:rPr lang="en-US" dirty="0" smtClean="0"/>
              <a:t>males and females are more likely to not be a picky </a:t>
            </a:r>
            <a:r>
              <a:rPr lang="en-US" dirty="0" smtClean="0"/>
              <a:t>eaters </a:t>
            </a:r>
            <a:r>
              <a:rPr lang="en-US" dirty="0" smtClean="0"/>
              <a:t>than to be a picky </a:t>
            </a:r>
            <a:r>
              <a:rPr lang="en-US" dirty="0" smtClean="0"/>
              <a:t>eaters. 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appears as if there are more female picky eaters than male picky eaters.  </a:t>
            </a:r>
          </a:p>
          <a:p>
            <a:pPr>
              <a:buNone/>
            </a:pPr>
            <a:r>
              <a:rPr lang="en-US" dirty="0" smtClean="0"/>
              <a:t>	To be sure, we need a 2 Prop Z test…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7765"/>
          <a:stretch>
            <a:fillRect/>
          </a:stretch>
        </p:blipFill>
        <p:spPr bwMode="auto">
          <a:xfrm>
            <a:off x="304800" y="1447800"/>
            <a:ext cx="3572213" cy="2715481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 t="15484"/>
          <a:stretch>
            <a:fillRect/>
          </a:stretch>
        </p:blipFill>
        <p:spPr bwMode="auto">
          <a:xfrm>
            <a:off x="228600" y="4419600"/>
            <a:ext cx="3657600" cy="208324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2 Prop Z Test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1066800"/>
            <a:ext cx="7848600" cy="990600"/>
          </a:xfrm>
          <a:prstGeom prst="rect">
            <a:avLst/>
          </a:prstGeom>
          <a:ln w="38100" cap="rnd">
            <a:solidFill>
              <a:schemeClr val="tx1"/>
            </a:solidFill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To determine if </a:t>
            </a:r>
            <a:r>
              <a:rPr lang="en-US" sz="2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a larger proportion of </a:t>
            </a:r>
            <a:r>
              <a:rPr lang="en-US" sz="2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Bucks/Montgomery </a:t>
            </a:r>
            <a:r>
              <a:rPr lang="en-US" sz="2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County women identify themselves as picky eaters compared to </a:t>
            </a:r>
            <a:r>
              <a:rPr lang="en-US" sz="2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Bucks/Montgomery </a:t>
            </a:r>
            <a:r>
              <a:rPr lang="en-US" sz="20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County men. </a:t>
            </a:r>
            <a:endParaRPr kumimoji="0" lang="en-US" sz="20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077200" cy="4953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State</a:t>
            </a:r>
            <a:r>
              <a:rPr lang="en-US" dirty="0" smtClean="0"/>
              <a:t>			</a:t>
            </a:r>
            <a:r>
              <a:rPr lang="en-US" u="sng" dirty="0" smtClean="0"/>
              <a:t>Check</a:t>
            </a:r>
          </a:p>
          <a:p>
            <a:pPr>
              <a:buNone/>
            </a:pPr>
            <a:r>
              <a:rPr lang="en-US" dirty="0" smtClean="0"/>
              <a:t>	*2 independent SRS	* random sample</a:t>
            </a:r>
          </a:p>
          <a:p>
            <a:pPr>
              <a:buNone/>
            </a:pPr>
            <a:r>
              <a:rPr lang="en-US" dirty="0" smtClean="0"/>
              <a:t>	* n</a:t>
            </a:r>
            <a:r>
              <a:rPr lang="en-US" baseline="-25000" dirty="0" smtClean="0"/>
              <a:t>W</a:t>
            </a:r>
            <a:r>
              <a:rPr lang="en-US" dirty="0" smtClean="0"/>
              <a:t>p</a:t>
            </a:r>
            <a:r>
              <a:rPr lang="en-US" baseline="-25000" dirty="0" smtClean="0"/>
              <a:t>W</a:t>
            </a:r>
            <a:r>
              <a:rPr lang="en-US" dirty="0" smtClean="0"/>
              <a:t>			* 134(.194)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W</a:t>
            </a:r>
            <a:r>
              <a:rPr lang="en-US" dirty="0" err="1" smtClean="0"/>
              <a:t>q</a:t>
            </a:r>
            <a:r>
              <a:rPr lang="en-US" baseline="-25000" dirty="0" err="1" smtClean="0"/>
              <a:t>W</a:t>
            </a:r>
            <a:r>
              <a:rPr lang="en-US" dirty="0" smtClean="0"/>
              <a:t>     </a:t>
            </a:r>
            <a:r>
              <a:rPr lang="en-US" u="sng" dirty="0" smtClean="0"/>
              <a:t>&gt;</a:t>
            </a:r>
            <a:r>
              <a:rPr lang="en-US" dirty="0" smtClean="0"/>
              <a:t> 10		   134(.806)     </a:t>
            </a:r>
            <a:r>
              <a:rPr lang="en-US" u="sng" dirty="0" smtClean="0"/>
              <a:t>&gt;</a:t>
            </a:r>
            <a:r>
              <a:rPr lang="en-US" dirty="0" smtClean="0"/>
              <a:t> 10 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M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			</a:t>
            </a:r>
            <a:r>
              <a:rPr lang="en-US" dirty="0" smtClean="0"/>
              <a:t>   88(.1591) </a:t>
            </a:r>
          </a:p>
          <a:p>
            <a:pPr>
              <a:buNone/>
            </a:pPr>
            <a:r>
              <a:rPr lang="en-US" dirty="0" smtClean="0"/>
              <a:t>	  n</a:t>
            </a:r>
            <a:r>
              <a:rPr lang="en-US" baseline="-25000" dirty="0" smtClean="0"/>
              <a:t>M</a:t>
            </a:r>
            <a:r>
              <a:rPr lang="en-US" dirty="0" smtClean="0"/>
              <a:t>q</a:t>
            </a:r>
            <a:r>
              <a:rPr lang="en-US" baseline="-25000" dirty="0" smtClean="0"/>
              <a:t>M</a:t>
            </a:r>
            <a:r>
              <a:rPr lang="en-US" dirty="0" smtClean="0"/>
              <a:t>	 		   88(.8409)</a:t>
            </a:r>
          </a:p>
          <a:p>
            <a:pPr>
              <a:buNone/>
            </a:pPr>
            <a:r>
              <a:rPr lang="en-US" dirty="0" smtClean="0"/>
              <a:t>	* pop</a:t>
            </a:r>
            <a:r>
              <a:rPr lang="en-US" baseline="-25000" dirty="0" smtClean="0"/>
              <a:t>W</a:t>
            </a:r>
            <a:r>
              <a:rPr lang="en-US" dirty="0" smtClean="0"/>
              <a:t> </a:t>
            </a:r>
            <a:r>
              <a:rPr lang="en-US" u="sng" dirty="0" smtClean="0"/>
              <a:t>&gt;</a:t>
            </a:r>
            <a:r>
              <a:rPr lang="en-US" dirty="0" smtClean="0"/>
              <a:t> 10n</a:t>
            </a:r>
            <a:r>
              <a:rPr lang="en-US" baseline="-25000" dirty="0" smtClean="0"/>
              <a:t>W 		</a:t>
            </a:r>
            <a:r>
              <a:rPr lang="en-US" dirty="0" smtClean="0"/>
              <a:t>*</a:t>
            </a:r>
            <a:r>
              <a:rPr lang="en-US" sz="2000" dirty="0" smtClean="0"/>
              <a:t>all female picky eaters </a:t>
            </a:r>
            <a:r>
              <a:rPr lang="en-US" sz="2000" u="sng" dirty="0" smtClean="0"/>
              <a:t>&gt;</a:t>
            </a:r>
            <a:r>
              <a:rPr lang="en-US" sz="2000" dirty="0" smtClean="0"/>
              <a:t> 1340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err="1" smtClean="0"/>
              <a:t>pop</a:t>
            </a:r>
            <a:r>
              <a:rPr lang="en-US" baseline="-25000" dirty="0" err="1" smtClean="0"/>
              <a:t>M</a:t>
            </a:r>
            <a:r>
              <a:rPr lang="en-US" dirty="0" smtClean="0"/>
              <a:t> </a:t>
            </a:r>
            <a:r>
              <a:rPr lang="en-US" u="sng" dirty="0" smtClean="0"/>
              <a:t>&gt;</a:t>
            </a:r>
            <a:r>
              <a:rPr lang="en-US" dirty="0" smtClean="0"/>
              <a:t> 10n</a:t>
            </a:r>
            <a:r>
              <a:rPr lang="en-US" baseline="-25000" dirty="0" smtClean="0"/>
              <a:t>M</a:t>
            </a:r>
            <a:r>
              <a:rPr lang="en-US" dirty="0" smtClean="0"/>
              <a:t>		*</a:t>
            </a:r>
            <a:r>
              <a:rPr lang="en-US" sz="2000" dirty="0" smtClean="0"/>
              <a:t> all male picky eaters </a:t>
            </a:r>
            <a:r>
              <a:rPr lang="en-US" sz="2000" u="sng" dirty="0" smtClean="0"/>
              <a:t>&gt; </a:t>
            </a:r>
            <a:r>
              <a:rPr lang="en-US" sz="2000" dirty="0" smtClean="0"/>
              <a:t>880</a:t>
            </a:r>
            <a:br>
              <a:rPr lang="en-US" sz="2000" dirty="0" smtClean="0"/>
            </a:br>
            <a:r>
              <a:rPr lang="en-US" sz="2000" dirty="0" smtClean="0"/>
              <a:t>conditions met</a:t>
            </a:r>
            <a:r>
              <a:rPr lang="en-US" sz="2000" dirty="0" smtClean="0">
                <a:sym typeface="Wingdings" pitchFamily="2" charset="2"/>
              </a:rPr>
              <a:t> normal distribution  2 Prop Z test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2286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= .194	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M</a:t>
            </a:r>
            <a:r>
              <a:rPr lang="en-US" sz="2000" dirty="0" smtClean="0"/>
              <a:t>=.1591</a:t>
            </a:r>
            <a:br>
              <a:rPr lang="en-US" sz="2000" dirty="0" smtClean="0"/>
            </a:br>
            <a:r>
              <a:rPr lang="en-US" sz="2000" dirty="0" err="1" smtClean="0"/>
              <a:t>n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=134		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M</a:t>
            </a:r>
            <a:r>
              <a:rPr lang="en-US" sz="2000" dirty="0" smtClean="0"/>
              <a:t>=88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371600" y="3276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3657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71600" y="4038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4495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152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43800" y="152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^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Prop Z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0772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		</a:t>
            </a:r>
            <a:br>
              <a:rPr lang="en-US" dirty="0" smtClean="0"/>
            </a:br>
            <a:r>
              <a:rPr lang="en-US" dirty="0" smtClean="0"/>
              <a:t>		    = .6625 </a:t>
            </a:r>
          </a:p>
          <a:p>
            <a:pPr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P(z&gt;.7134)= .2538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fail to reject the Ho because our p-value of .2538 is greater than an alpha level of .05.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have sufficient evidence that the proportion of </a:t>
            </a:r>
            <a:r>
              <a:rPr lang="en-US" dirty="0" smtClean="0"/>
              <a:t>Bucks/Montgomery </a:t>
            </a:r>
            <a:r>
              <a:rPr lang="en-US" dirty="0" smtClean="0"/>
              <a:t>County female picky eaters is equal to the proportion of </a:t>
            </a:r>
            <a:r>
              <a:rPr lang="en-US" dirty="0" smtClean="0"/>
              <a:t>Bucks/Montgomery </a:t>
            </a:r>
            <a:r>
              <a:rPr lang="en-US" dirty="0" smtClean="0"/>
              <a:t>County male picky eaters.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738188" y="1676400"/>
          <a:ext cx="1865312" cy="1219200"/>
        </p:xfrm>
        <a:graphic>
          <a:graphicData uri="http://schemas.openxmlformats.org/presentationml/2006/ole">
            <p:oleObj spid="_x0000_s33794" name="Equation" r:id="rId4" imgW="952200" imgH="622080" progId="Equation.3">
              <p:embed/>
            </p:oleObj>
          </a:graphicData>
        </a:graphic>
      </p:graphicFrame>
      <p:graphicFrame>
        <p:nvGraphicFramePr>
          <p:cNvPr id="33795" name="Object 6"/>
          <p:cNvGraphicFramePr>
            <a:graphicFrameLocks noChangeAspect="1"/>
          </p:cNvGraphicFramePr>
          <p:nvPr/>
        </p:nvGraphicFramePr>
        <p:xfrm>
          <a:off x="3886200" y="381000"/>
          <a:ext cx="3166533" cy="1676400"/>
        </p:xfrm>
        <a:graphic>
          <a:graphicData uri="http://schemas.openxmlformats.org/presentationml/2006/ole">
            <p:oleObj spid="_x0000_s33795" name="Equation" r:id="rId5" imgW="863280" imgH="457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00200" y="20574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^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20574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^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Exploratory Analysis:</a:t>
            </a:r>
            <a:br>
              <a:rPr lang="en-US" dirty="0" smtClean="0"/>
            </a:br>
            <a:r>
              <a:rPr lang="en-US" dirty="0" smtClean="0"/>
              <a:t>Gender and Food Allergies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447800"/>
            <a:ext cx="4440936" cy="5105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In our </a:t>
            </a:r>
            <a:r>
              <a:rPr lang="en-US" dirty="0" smtClean="0"/>
              <a:t>sample…</a:t>
            </a:r>
            <a:endParaRPr lang="en-US" dirty="0" smtClean="0"/>
          </a:p>
          <a:p>
            <a:r>
              <a:rPr lang="en-US" dirty="0" smtClean="0"/>
              <a:t>18.66% of females had food allergies</a:t>
            </a:r>
          </a:p>
          <a:p>
            <a:r>
              <a:rPr lang="en-US" dirty="0" smtClean="0"/>
              <a:t>6.8% of males had food allergies</a:t>
            </a:r>
          </a:p>
          <a:p>
            <a:pPr>
              <a:buNone/>
            </a:pPr>
            <a:r>
              <a:rPr lang="en-US" dirty="0" smtClean="0"/>
              <a:t>Conclusion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M</a:t>
            </a:r>
            <a:r>
              <a:rPr lang="en-US" dirty="0" smtClean="0"/>
              <a:t>ore </a:t>
            </a:r>
            <a:r>
              <a:rPr lang="en-US" dirty="0" smtClean="0"/>
              <a:t>likely to find a male or a female without food allergies than with food allergies. </a:t>
            </a:r>
            <a:endParaRPr lang="en-US" dirty="0" smtClean="0"/>
          </a:p>
          <a:p>
            <a:r>
              <a:rPr lang="en-US" dirty="0" smtClean="0"/>
              <a:t>It appears that females </a:t>
            </a:r>
            <a:r>
              <a:rPr lang="en-US" dirty="0" smtClean="0"/>
              <a:t>are twice as likely to have food allergies than males.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be sure these variables are </a:t>
            </a:r>
            <a:r>
              <a:rPr lang="en-US" dirty="0" smtClean="0"/>
              <a:t>related, </a:t>
            </a:r>
            <a:r>
              <a:rPr lang="en-US" dirty="0" smtClean="0"/>
              <a:t>we need </a:t>
            </a:r>
            <a:r>
              <a:rPr lang="en-US" dirty="0" smtClean="0"/>
              <a:t>a </a:t>
            </a: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of homogeneity…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819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t="16120"/>
          <a:stretch>
            <a:fillRect/>
          </a:stretch>
        </p:blipFill>
        <p:spPr bwMode="auto">
          <a:xfrm>
            <a:off x="381000" y="4572000"/>
            <a:ext cx="3562030" cy="18288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 t="12500"/>
          <a:stretch>
            <a:fillRect/>
          </a:stretch>
        </p:blipFill>
        <p:spPr bwMode="auto">
          <a:xfrm>
            <a:off x="381000" y="1371600"/>
            <a:ext cx="3723409" cy="26670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Homogeneity</a:t>
            </a:r>
            <a:endParaRPr lang="en-US" dirty="0"/>
          </a:p>
        </p:txBody>
      </p:sp>
      <p:pic>
        <p:nvPicPr>
          <p:cNvPr id="6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1066800"/>
            <a:ext cx="4038600" cy="1447800"/>
          </a:xfrm>
          <a:prstGeom prst="rect">
            <a:avLst/>
          </a:prstGeom>
          <a:ln w="38100" cap="rnd">
            <a:solidFill>
              <a:schemeClr val="tx1"/>
            </a:solidFill>
          </a:ln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To determine if </a:t>
            </a:r>
            <a:r>
              <a:rPr lang="en-US" sz="28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food allergies is related to gender.</a:t>
            </a:r>
            <a:endParaRPr kumimoji="0" lang="en-US" sz="28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876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 smtClean="0"/>
          </a:p>
          <a:p>
            <a:pPr>
              <a:buNone/>
            </a:pPr>
            <a:r>
              <a:rPr lang="en-US" u="sng" dirty="0" smtClean="0"/>
              <a:t>State</a:t>
            </a:r>
            <a:r>
              <a:rPr lang="en-US" dirty="0" smtClean="0"/>
              <a:t>				</a:t>
            </a:r>
            <a:r>
              <a:rPr lang="en-US" u="sng" dirty="0" smtClean="0"/>
              <a:t>Check</a:t>
            </a:r>
          </a:p>
          <a:p>
            <a:pPr>
              <a:buNone/>
            </a:pPr>
            <a:r>
              <a:rPr lang="en-US" dirty="0" smtClean="0"/>
              <a:t>*Categorical		* Gender and allergies</a:t>
            </a:r>
          </a:p>
          <a:p>
            <a:pPr>
              <a:buNone/>
            </a:pPr>
            <a:r>
              <a:rPr lang="en-US" dirty="0" smtClean="0"/>
              <a:t>data				are categorical</a:t>
            </a:r>
          </a:p>
          <a:p>
            <a:pPr>
              <a:buNone/>
            </a:pPr>
            <a:r>
              <a:rPr lang="en-US" dirty="0" smtClean="0"/>
              <a:t>*SRS				* Random sample</a:t>
            </a:r>
          </a:p>
          <a:p>
            <a:pPr>
              <a:buNone/>
            </a:pPr>
            <a:r>
              <a:rPr lang="en-US" dirty="0" smtClean="0"/>
              <a:t>* All expected		* all expected cell counts</a:t>
            </a:r>
          </a:p>
          <a:p>
            <a:pPr>
              <a:buNone/>
            </a:pPr>
            <a:r>
              <a:rPr lang="en-US" dirty="0" smtClean="0"/>
              <a:t>cell counts </a:t>
            </a:r>
            <a:r>
              <a:rPr lang="en-US" u="sng" dirty="0" smtClean="0"/>
              <a:t>&gt;</a:t>
            </a:r>
            <a:r>
              <a:rPr lang="en-US" dirty="0" smtClean="0"/>
              <a:t> 5			</a:t>
            </a:r>
            <a:r>
              <a:rPr lang="en-US" u="sng" dirty="0" smtClean="0"/>
              <a:t>&gt;</a:t>
            </a:r>
            <a:r>
              <a:rPr lang="en-US" dirty="0" smtClean="0"/>
              <a:t> 5 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conditions met </a:t>
            </a:r>
            <a:r>
              <a:rPr lang="en-US" dirty="0" smtClean="0">
                <a:sym typeface="Wingdings" pitchFamily="2" charset="2"/>
              </a:rPr>
              <a:t> x</a:t>
            </a:r>
            <a:r>
              <a:rPr lang="en-US" baseline="30000" dirty="0" smtClean="0">
                <a:sym typeface="Wingdings" pitchFamily="2" charset="2"/>
              </a:rPr>
              <a:t>2 </a:t>
            </a:r>
            <a:r>
              <a:rPr lang="en-US" dirty="0" smtClean="0">
                <a:sym typeface="Wingdings" pitchFamily="2" charset="2"/>
              </a:rPr>
              <a:t>distribution 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test for 						    homogeneity</a:t>
            </a:r>
            <a:endParaRPr lang="en-US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 t="12187"/>
          <a:stretch>
            <a:fillRect/>
          </a:stretch>
        </p:blipFill>
        <p:spPr bwMode="auto">
          <a:xfrm>
            <a:off x="5486400" y="1295400"/>
            <a:ext cx="3048000" cy="1647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/>
              <a:t>Our Topic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572000" cy="5334000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Goal: Assess </a:t>
            </a:r>
            <a:r>
              <a:rPr lang="en-US" sz="4000" dirty="0" smtClean="0"/>
              <a:t>dietary needs </a:t>
            </a:r>
            <a:r>
              <a:rPr lang="en-US" sz="4000" dirty="0" smtClean="0"/>
              <a:t>of </a:t>
            </a:r>
            <a:r>
              <a:rPr lang="en-US" sz="4000" dirty="0" smtClean="0"/>
              <a:t>people in our </a:t>
            </a:r>
            <a:r>
              <a:rPr lang="en-US" sz="4000" dirty="0" smtClean="0"/>
              <a:t>area</a:t>
            </a:r>
          </a:p>
          <a:p>
            <a:pPr lvl="1"/>
            <a:r>
              <a:rPr lang="en-US" sz="3800" dirty="0" smtClean="0"/>
              <a:t>D</a:t>
            </a:r>
            <a:r>
              <a:rPr lang="en-US" sz="3800" dirty="0" smtClean="0"/>
              <a:t>etermine </a:t>
            </a:r>
            <a:r>
              <a:rPr lang="en-US" sz="3800" dirty="0" smtClean="0"/>
              <a:t>whether men or women were picker </a:t>
            </a:r>
            <a:r>
              <a:rPr lang="en-US" sz="3800" dirty="0" smtClean="0"/>
              <a:t>eaters</a:t>
            </a:r>
            <a:endParaRPr lang="en-US" sz="3800" dirty="0" smtClean="0"/>
          </a:p>
          <a:p>
            <a:r>
              <a:rPr lang="en-US" sz="4000" dirty="0" smtClean="0"/>
              <a:t>Conducted survey that asked participants if any of the following were applicable:</a:t>
            </a:r>
            <a:endParaRPr lang="en-US" sz="4000" dirty="0" smtClean="0"/>
          </a:p>
          <a:p>
            <a:pPr lvl="1"/>
            <a:r>
              <a:rPr lang="en-US" sz="3800" dirty="0" smtClean="0"/>
              <a:t>Vegetarian</a:t>
            </a:r>
          </a:p>
          <a:p>
            <a:pPr lvl="1"/>
            <a:r>
              <a:rPr lang="en-US" sz="3800" dirty="0" smtClean="0"/>
              <a:t>Diabetic</a:t>
            </a:r>
          </a:p>
          <a:p>
            <a:pPr lvl="1"/>
            <a:r>
              <a:rPr lang="en-US" sz="3800" dirty="0" smtClean="0"/>
              <a:t>Allergic to any foods</a:t>
            </a:r>
          </a:p>
          <a:p>
            <a:pPr lvl="1"/>
            <a:r>
              <a:rPr lang="en-US" sz="3800" dirty="0" smtClean="0"/>
              <a:t>Dieting</a:t>
            </a:r>
          </a:p>
          <a:p>
            <a:pPr lvl="1"/>
            <a:r>
              <a:rPr lang="en-US" sz="3800" dirty="0" smtClean="0"/>
              <a:t>A picky eater</a:t>
            </a:r>
          </a:p>
          <a:p>
            <a:r>
              <a:rPr lang="en-US" sz="4000" dirty="0" smtClean="0"/>
              <a:t>T</a:t>
            </a:r>
            <a:r>
              <a:rPr lang="en-US" sz="4000" dirty="0" smtClean="0">
                <a:solidFill>
                  <a:schemeClr val="tx1"/>
                </a:solidFill>
              </a:rPr>
              <a:t>ook </a:t>
            </a:r>
            <a:r>
              <a:rPr lang="en-US" sz="4000" dirty="0" smtClean="0">
                <a:solidFill>
                  <a:schemeClr val="tx1"/>
                </a:solidFill>
              </a:rPr>
              <a:t>note </a:t>
            </a:r>
            <a:r>
              <a:rPr lang="en-US" sz="4000" dirty="0" smtClean="0">
                <a:solidFill>
                  <a:schemeClr val="tx1"/>
                </a:solidFill>
              </a:rPr>
              <a:t>of age range</a:t>
            </a:r>
            <a:r>
              <a:rPr lang="en-US" sz="3800" dirty="0" smtClean="0">
                <a:solidFill>
                  <a:schemeClr val="tx1"/>
                </a:solidFill>
              </a:rPr>
              <a:t> </a:t>
            </a:r>
            <a:r>
              <a:rPr lang="en-US" sz="3800" dirty="0" smtClean="0">
                <a:solidFill>
                  <a:schemeClr val="tx1"/>
                </a:solidFill>
              </a:rPr>
              <a:t>and </a:t>
            </a:r>
            <a:r>
              <a:rPr lang="en-US" sz="3800" dirty="0" smtClean="0">
                <a:solidFill>
                  <a:schemeClr val="tx1"/>
                </a:solidFill>
              </a:rPr>
              <a:t>gender</a:t>
            </a:r>
            <a:endParaRPr lang="en-US" sz="3800" dirty="0" smtClean="0">
              <a:solidFill>
                <a:schemeClr val="tx1"/>
              </a:solidFill>
            </a:endParaRPr>
          </a:p>
          <a:p>
            <a:pPr lvl="1"/>
            <a:endParaRPr lang="en-US" sz="3800" dirty="0" smtClean="0"/>
          </a:p>
          <a:p>
            <a:endParaRPr lang="en-US" dirty="0"/>
          </a:p>
        </p:txBody>
      </p:sp>
      <p:pic>
        <p:nvPicPr>
          <p:cNvPr id="7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13314" name="Picture 2" descr="http://www.pbs.org/wgbh/nova/assets/img/posters/science-picky-eaters-v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877" r="17403"/>
          <a:stretch>
            <a:fillRect/>
          </a:stretch>
        </p:blipFill>
        <p:spPr bwMode="auto">
          <a:xfrm>
            <a:off x="5029200" y="2514600"/>
            <a:ext cx="3276600" cy="2285527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Test For Homogeneity</a:t>
            </a:r>
            <a:endParaRPr lang="en-US" dirty="0"/>
          </a:p>
        </p:txBody>
      </p:sp>
      <p:pic>
        <p:nvPicPr>
          <p:cNvPr id="6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077200" cy="5334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Ho: There is no association between gender and food allergies.</a:t>
            </a:r>
          </a:p>
          <a:p>
            <a:pPr>
              <a:buNone/>
            </a:pPr>
            <a:r>
              <a:rPr lang="en-US" dirty="0" smtClean="0"/>
              <a:t>Ha: There is an association between gender and </a:t>
            </a:r>
          </a:p>
          <a:p>
            <a:pPr>
              <a:buNone/>
            </a:pPr>
            <a:r>
              <a:rPr lang="en-US" dirty="0" smtClean="0"/>
              <a:t>	food allergies.</a:t>
            </a:r>
            <a:br>
              <a:rPr lang="en-US" dirty="0" smtClean="0"/>
            </a:br>
            <a:r>
              <a:rPr lang="en-US" dirty="0" smtClean="0"/>
              <a:t>													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=</a:t>
            </a:r>
            <a:r>
              <a:rPr lang="en-US" dirty="0" smtClean="0"/>
              <a:t>6.1962</a:t>
            </a:r>
          </a:p>
          <a:p>
            <a:pPr>
              <a:buNone/>
            </a:pPr>
            <a:r>
              <a:rPr lang="en-US" dirty="0" smtClean="0"/>
              <a:t>P(X</a:t>
            </a:r>
            <a:r>
              <a:rPr lang="en-US" baseline="30000" dirty="0" smtClean="0"/>
              <a:t>2</a:t>
            </a:r>
            <a:r>
              <a:rPr lang="en-US" dirty="0" smtClean="0"/>
              <a:t>&gt;6.1962)=.0128			</a:t>
            </a:r>
            <a:r>
              <a:rPr lang="en-US" dirty="0" err="1" smtClean="0"/>
              <a:t>df</a:t>
            </a:r>
            <a:r>
              <a:rPr lang="en-US" dirty="0" smtClean="0"/>
              <a:t>=1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reject the Ho because our p-value of .0128 is less than an alpha of .05.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have sufficient evidence that there is an association between gender and food allergies.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35845" name="Equation" r:id="rId4" imgW="914400" imgH="215640" progId="Equation.3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57200" y="2819400"/>
          <a:ext cx="7489825" cy="762000"/>
        </p:xfrm>
        <a:graphic>
          <a:graphicData uri="http://schemas.openxmlformats.org/presentationml/2006/ole">
            <p:oleObj spid="_x0000_s35846" name="Equation" r:id="rId5" imgW="43686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73152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Women </a:t>
            </a:r>
            <a:r>
              <a:rPr lang="en-US" dirty="0" smtClean="0"/>
              <a:t>in </a:t>
            </a:r>
            <a:r>
              <a:rPr lang="en-US" dirty="0" smtClean="0"/>
              <a:t>Bucks/Montgomery </a:t>
            </a:r>
            <a:r>
              <a:rPr lang="en-US" dirty="0" smtClean="0"/>
              <a:t>County are more likely to have food allergies.</a:t>
            </a:r>
          </a:p>
          <a:p>
            <a:r>
              <a:rPr lang="en-US" dirty="0" smtClean="0">
                <a:sym typeface="Wingdings" pitchFamily="2" charset="2"/>
              </a:rPr>
              <a:t>However, our 2 Prop Z Test shows that the proportion of female picky eaters is equal to the proportion of male picky eaters in </a:t>
            </a:r>
            <a:r>
              <a:rPr lang="en-US" dirty="0" smtClean="0">
                <a:sym typeface="Wingdings" pitchFamily="2" charset="2"/>
              </a:rPr>
              <a:t>Bucks/Montgomery </a:t>
            </a:r>
            <a:r>
              <a:rPr lang="en-US" dirty="0" smtClean="0">
                <a:sym typeface="Wingdings" pitchFamily="2" charset="2"/>
              </a:rPr>
              <a:t>County.</a:t>
            </a:r>
          </a:p>
          <a:p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648200"/>
            <a:ext cx="1905000" cy="19050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4572000"/>
            <a:ext cx="2819400" cy="1886561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50292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Wingdings" pitchFamily="2" charset="2"/>
              </a:rPr>
              <a:t>P</a:t>
            </a:r>
            <a:r>
              <a:rPr lang="en-US" dirty="0" smtClean="0">
                <a:sym typeface="Wingdings" pitchFamily="2" charset="2"/>
              </a:rPr>
              <a:t>roportion </a:t>
            </a:r>
            <a:r>
              <a:rPr lang="en-US" dirty="0" smtClean="0">
                <a:sym typeface="Wingdings" pitchFamily="2" charset="2"/>
              </a:rPr>
              <a:t>of vegetarians in our area is greater than the proportion throughout America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</a:t>
            </a:r>
            <a:r>
              <a:rPr lang="en-US" dirty="0" smtClean="0">
                <a:sym typeface="Wingdings" pitchFamily="2" charset="2"/>
              </a:rPr>
              <a:t>ould </a:t>
            </a:r>
            <a:r>
              <a:rPr lang="en-US" dirty="0" smtClean="0">
                <a:sym typeface="Wingdings" pitchFamily="2" charset="2"/>
              </a:rPr>
              <a:t>be because </a:t>
            </a:r>
            <a:r>
              <a:rPr lang="en-US" dirty="0" smtClean="0">
                <a:sym typeface="Wingdings" pitchFamily="2" charset="2"/>
              </a:rPr>
              <a:t>of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difference in years (the study we referenced came from </a:t>
            </a:r>
            <a:r>
              <a:rPr lang="en-US" dirty="0" smtClean="0">
                <a:sym typeface="Wingdings" pitchFamily="2" charset="2"/>
              </a:rPr>
              <a:t>2008)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Concern with healthy eating habits might have peaked since 2008more people may start becoming vegetarian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Or, our area could be more open to vegetarianism and healthy eating than other places throughout the country</a:t>
            </a:r>
          </a:p>
          <a:p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838200"/>
            <a:ext cx="3437594" cy="22860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352800"/>
            <a:ext cx="2857500" cy="2857500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No foot traffic at certain locations</a:t>
            </a:r>
          </a:p>
          <a:p>
            <a:r>
              <a:rPr lang="en-US" dirty="0" smtClean="0"/>
              <a:t>Voluntary response bias</a:t>
            </a:r>
          </a:p>
          <a:p>
            <a:pPr lvl="1"/>
            <a:r>
              <a:rPr lang="en-US" dirty="0" smtClean="0"/>
              <a:t>Facebook and man at Genaurdi’s</a:t>
            </a:r>
          </a:p>
          <a:p>
            <a:r>
              <a:rPr lang="en-US" dirty="0" smtClean="0"/>
              <a:t>People carrying heavy loads, on the phone, walk past us, have little kids, listening to music, etc</a:t>
            </a:r>
          </a:p>
          <a:p>
            <a:r>
              <a:rPr lang="en-US" dirty="0" smtClean="0"/>
              <a:t>Systematic random sampling is not an ideal method </a:t>
            </a:r>
          </a:p>
          <a:p>
            <a:pPr lvl="1"/>
            <a:r>
              <a:rPr lang="en-US" dirty="0" smtClean="0"/>
              <a:t>Explaining</a:t>
            </a:r>
          </a:p>
          <a:p>
            <a:pPr lvl="1"/>
            <a:r>
              <a:rPr lang="en-US" dirty="0" smtClean="0"/>
              <a:t>Large Groups</a:t>
            </a:r>
          </a:p>
          <a:p>
            <a:r>
              <a:rPr lang="en-US" dirty="0" smtClean="0"/>
              <a:t>Wording of questions</a:t>
            </a:r>
          </a:p>
          <a:p>
            <a:pPr lvl="1"/>
            <a:r>
              <a:rPr lang="en-US" dirty="0" smtClean="0"/>
              <a:t>AP vs. High School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24000"/>
            <a:ext cx="4288536" cy="5334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Non response bias</a:t>
            </a:r>
          </a:p>
          <a:p>
            <a:r>
              <a:rPr lang="en-US" dirty="0" smtClean="0"/>
              <a:t>People’s personal opinions or perceptions</a:t>
            </a:r>
          </a:p>
          <a:p>
            <a:pPr lvl="1"/>
            <a:r>
              <a:rPr lang="en-US" dirty="0" smtClean="0"/>
              <a:t>Flexi-</a:t>
            </a:r>
            <a:r>
              <a:rPr lang="en-US" dirty="0" err="1" smtClean="0"/>
              <a:t>tarian</a:t>
            </a:r>
            <a:r>
              <a:rPr lang="en-US" dirty="0" smtClean="0"/>
              <a:t>, healthy eaters, etc</a:t>
            </a:r>
          </a:p>
          <a:p>
            <a:r>
              <a:rPr lang="en-US" dirty="0" smtClean="0"/>
              <a:t>Age groups</a:t>
            </a:r>
          </a:p>
          <a:p>
            <a:pPr lvl="1"/>
            <a:r>
              <a:rPr lang="en-US" dirty="0" smtClean="0"/>
              <a:t>15-20 on Facebook</a:t>
            </a:r>
          </a:p>
          <a:p>
            <a:pPr lvl="1"/>
            <a:r>
              <a:rPr lang="en-US" dirty="0" smtClean="0"/>
              <a:t>Older people at grocery stores</a:t>
            </a:r>
          </a:p>
          <a:p>
            <a:r>
              <a:rPr lang="en-US" dirty="0" smtClean="0"/>
              <a:t>Stores closed at the times we want to survey</a:t>
            </a:r>
          </a:p>
          <a:p>
            <a:r>
              <a:rPr lang="en-US" dirty="0" smtClean="0"/>
              <a:t>People giving unserious answers</a:t>
            </a:r>
          </a:p>
          <a:p>
            <a:r>
              <a:rPr lang="en-US" dirty="0" smtClean="0"/>
              <a:t>Under-coverage</a:t>
            </a:r>
            <a:endParaRPr lang="en-US" dirty="0" smtClean="0"/>
          </a:p>
          <a:p>
            <a:pPr lvl="1"/>
            <a:r>
              <a:rPr lang="en-US" dirty="0" smtClean="0"/>
              <a:t>People away for Memorial Weekend or not out shopping while we were conducting our survey</a:t>
            </a:r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/>
              <a:t>Personal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59936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Surveying in person is definitely one if not the most difficult type of data collection</a:t>
            </a:r>
          </a:p>
          <a:p>
            <a:pPr lvl="1"/>
            <a:r>
              <a:rPr lang="en-US" dirty="0" smtClean="0"/>
              <a:t>Encounter strange people</a:t>
            </a:r>
          </a:p>
          <a:p>
            <a:pPr lvl="1"/>
            <a:r>
              <a:rPr lang="en-US" dirty="0" smtClean="0"/>
              <a:t>Probably will never be utilized again, for any future projects (unless required)</a:t>
            </a:r>
          </a:p>
          <a:p>
            <a:r>
              <a:rPr lang="en-US" dirty="0" smtClean="0"/>
              <a:t>Facebook data collection is the most efficient if you have many ‘friends’</a:t>
            </a:r>
          </a:p>
          <a:p>
            <a:pPr lvl="1"/>
            <a:r>
              <a:rPr lang="en-US" dirty="0" smtClean="0"/>
              <a:t>But will probably be the most biased</a:t>
            </a:r>
          </a:p>
          <a:p>
            <a:r>
              <a:rPr lang="en-US" dirty="0" smtClean="0"/>
              <a:t>Surprised that women and men were equally ‘picky’ eaters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295400"/>
            <a:ext cx="2971800" cy="223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 l="7333" t="6000" r="3333" b="16000"/>
          <a:stretch>
            <a:fillRect/>
          </a:stretch>
        </p:blipFill>
        <p:spPr bwMode="auto">
          <a:xfrm>
            <a:off x="5257800" y="4114800"/>
            <a:ext cx="301087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81000"/>
            <a:ext cx="8229600" cy="1219200"/>
          </a:xfrm>
        </p:spPr>
        <p:txBody>
          <a:bodyPr/>
          <a:lstStyle/>
          <a:p>
            <a:r>
              <a:rPr lang="en-US" dirty="0" smtClean="0"/>
              <a:t>Conclusions/Recap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88536" cy="5867400"/>
          </a:xfrm>
        </p:spPr>
        <p:txBody>
          <a:bodyPr>
            <a:noAutofit/>
          </a:bodyPr>
          <a:lstStyle/>
          <a:p>
            <a:r>
              <a:rPr lang="en-US" sz="1500" dirty="0" smtClean="0"/>
              <a:t>Dieting:</a:t>
            </a:r>
          </a:p>
          <a:p>
            <a:pPr lvl="1"/>
            <a:r>
              <a:rPr lang="en-US" sz="1500" dirty="0" smtClean="0"/>
              <a:t>Females &gt; males in Bucks/Montgomery County on diet</a:t>
            </a:r>
          </a:p>
          <a:p>
            <a:pPr lvl="1"/>
            <a:r>
              <a:rPr lang="en-US" sz="1500" dirty="0" smtClean="0"/>
              <a:t>31-59 most likely to be on diet</a:t>
            </a:r>
          </a:p>
          <a:p>
            <a:pPr lvl="1"/>
            <a:r>
              <a:rPr lang="en-US" sz="1500" dirty="0" smtClean="0"/>
              <a:t>Senior citizens will most likely NOT be on a diet</a:t>
            </a:r>
          </a:p>
          <a:p>
            <a:pPr lvl="1"/>
            <a:r>
              <a:rPr lang="en-US" sz="1500" dirty="0" smtClean="0"/>
              <a:t>Residents in this area more likely NOT to be on diet</a:t>
            </a:r>
          </a:p>
          <a:p>
            <a:r>
              <a:rPr lang="en-US" sz="1500" dirty="0" smtClean="0"/>
              <a:t>Vegetarians:</a:t>
            </a:r>
          </a:p>
          <a:p>
            <a:pPr lvl="1"/>
            <a:r>
              <a:rPr lang="en-US" sz="1500" dirty="0" smtClean="0"/>
              <a:t>Most people in the </a:t>
            </a:r>
            <a:r>
              <a:rPr lang="en-US" sz="1500" dirty="0" smtClean="0"/>
              <a:t>Bucks/ Montgomery </a:t>
            </a:r>
            <a:r>
              <a:rPr lang="en-US" sz="1500" dirty="0" smtClean="0"/>
              <a:t>are not vegetarians</a:t>
            </a:r>
          </a:p>
          <a:p>
            <a:pPr lvl="1"/>
            <a:r>
              <a:rPr lang="en-US" sz="1500" dirty="0" smtClean="0"/>
              <a:t>P</a:t>
            </a:r>
            <a:r>
              <a:rPr lang="en-US" sz="1500" dirty="0" smtClean="0"/>
              <a:t>roportion </a:t>
            </a:r>
            <a:r>
              <a:rPr lang="en-US" sz="1500" dirty="0" smtClean="0"/>
              <a:t>of vegetarians in </a:t>
            </a:r>
            <a:r>
              <a:rPr lang="en-US" sz="1500" dirty="0" smtClean="0"/>
              <a:t>Bucks/ Montgomery </a:t>
            </a:r>
            <a:r>
              <a:rPr lang="en-US" sz="1500" dirty="0" smtClean="0"/>
              <a:t>&gt;</a:t>
            </a:r>
            <a:r>
              <a:rPr lang="en-US" sz="1500" dirty="0" smtClean="0"/>
              <a:t> proportion </a:t>
            </a:r>
            <a:r>
              <a:rPr lang="en-US" sz="1500" dirty="0" smtClean="0"/>
              <a:t>of vegetarians </a:t>
            </a:r>
            <a:r>
              <a:rPr lang="en-US" sz="1500" dirty="0" smtClean="0"/>
              <a:t>across America</a:t>
            </a:r>
          </a:p>
          <a:p>
            <a:r>
              <a:rPr lang="en-US" sz="1500" dirty="0" smtClean="0"/>
              <a:t>Picky Eating:</a:t>
            </a:r>
          </a:p>
          <a:p>
            <a:pPr lvl="1"/>
            <a:r>
              <a:rPr lang="en-US" sz="1500" dirty="0" smtClean="0"/>
              <a:t>Proportion of female and male picky eaters in Bucks/Montgomery County are the same</a:t>
            </a:r>
          </a:p>
          <a:p>
            <a:pPr lvl="1"/>
            <a:r>
              <a:rPr lang="en-US" sz="1500" dirty="0" smtClean="0"/>
              <a:t>Males and females within this area are more likely to NOT be picky eaters</a:t>
            </a:r>
            <a:endParaRPr lang="en-US" sz="15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59936" cy="5791200"/>
          </a:xfrm>
        </p:spPr>
        <p:txBody>
          <a:bodyPr>
            <a:noAutofit/>
          </a:bodyPr>
          <a:lstStyle/>
          <a:p>
            <a:r>
              <a:rPr lang="en-US" sz="1250" dirty="0" smtClean="0"/>
              <a:t>Food Allergies</a:t>
            </a:r>
          </a:p>
          <a:p>
            <a:pPr lvl="1"/>
            <a:r>
              <a:rPr lang="en-US" sz="1250" dirty="0" smtClean="0"/>
              <a:t>There is an association between gender and food allergies</a:t>
            </a:r>
          </a:p>
          <a:p>
            <a:pPr lvl="2"/>
            <a:r>
              <a:rPr lang="en-US" sz="1250" dirty="0" smtClean="0"/>
              <a:t>Females &gt; males</a:t>
            </a:r>
          </a:p>
          <a:p>
            <a:pPr lvl="1"/>
            <a:r>
              <a:rPr lang="en-US" sz="1250" dirty="0" smtClean="0"/>
              <a:t>More likely to NOT have food allergies in Bucks/Montgomery</a:t>
            </a:r>
          </a:p>
          <a:p>
            <a:r>
              <a:rPr lang="en-US" sz="1250" dirty="0" smtClean="0"/>
              <a:t>Surveying:</a:t>
            </a:r>
          </a:p>
          <a:p>
            <a:pPr lvl="1"/>
            <a:r>
              <a:rPr lang="en-US" sz="1250" dirty="0" smtClean="0"/>
              <a:t>Some methods better than others</a:t>
            </a:r>
          </a:p>
          <a:p>
            <a:pPr lvl="2"/>
            <a:r>
              <a:rPr lang="en-US" sz="1250" dirty="0" smtClean="0"/>
              <a:t>Depends on time allotted and results you are hoping to get</a:t>
            </a:r>
          </a:p>
          <a:p>
            <a:r>
              <a:rPr lang="en-US" sz="1250" dirty="0" smtClean="0"/>
              <a:t>Future</a:t>
            </a:r>
          </a:p>
          <a:p>
            <a:pPr lvl="1"/>
            <a:r>
              <a:rPr lang="en-US" sz="1250" dirty="0" smtClean="0"/>
              <a:t>Try different surveying methods</a:t>
            </a:r>
          </a:p>
          <a:p>
            <a:pPr lvl="1"/>
            <a:r>
              <a:rPr lang="en-US" sz="1250" dirty="0" smtClean="0"/>
              <a:t>Survey according to time of day</a:t>
            </a:r>
          </a:p>
          <a:p>
            <a:pPr lvl="2"/>
            <a:r>
              <a:rPr lang="en-US" sz="1250" dirty="0" smtClean="0"/>
              <a:t>Attempted but was futile</a:t>
            </a:r>
          </a:p>
          <a:p>
            <a:pPr lvl="1"/>
            <a:r>
              <a:rPr lang="en-US" sz="1250" dirty="0" smtClean="0"/>
              <a:t>Survey more people</a:t>
            </a:r>
          </a:p>
          <a:p>
            <a:pPr lvl="1"/>
            <a:r>
              <a:rPr lang="en-US" sz="1250" dirty="0" smtClean="0"/>
              <a:t>Survey in a wider variety of places</a:t>
            </a:r>
          </a:p>
          <a:p>
            <a:pPr lvl="1"/>
            <a:r>
              <a:rPr lang="en-US" sz="1250" dirty="0" smtClean="0"/>
              <a:t>Make sure all questions are the same when asked</a:t>
            </a:r>
          </a:p>
          <a:p>
            <a:pPr lvl="1"/>
            <a:r>
              <a:rPr lang="en-US" sz="1250" dirty="0" smtClean="0"/>
              <a:t>Be more clear about restrictions</a:t>
            </a:r>
          </a:p>
          <a:p>
            <a:pPr lvl="2"/>
            <a:r>
              <a:rPr lang="en-US" sz="1250" dirty="0" smtClean="0"/>
              <a:t>Definition of picky eater/vegetarian is different depending on the person</a:t>
            </a:r>
          </a:p>
          <a:p>
            <a:r>
              <a:rPr lang="en-US" sz="1250" dirty="0" smtClean="0"/>
              <a:t>Overall Conclusion: It is not likely to find picky eaters (in general) in the Bucks/Montgomery County area whether out of choice or inevitability.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While Surveying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“Save the world”</a:t>
            </a:r>
          </a:p>
          <a:p>
            <a:r>
              <a:rPr lang="en-US" dirty="0" smtClean="0"/>
              <a:t>Asking for a prize</a:t>
            </a:r>
          </a:p>
          <a:p>
            <a:r>
              <a:rPr lang="en-US" dirty="0" smtClean="0"/>
              <a:t>“REJECT THE NULL HYPOTHESIS!”</a:t>
            </a:r>
          </a:p>
          <a:p>
            <a:r>
              <a:rPr lang="en-US" dirty="0" smtClean="0"/>
              <a:t>Voluntary response bias NOT through Facebook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person in our survey came up to April and asked to answer the questions</a:t>
            </a:r>
          </a:p>
          <a:p>
            <a:r>
              <a:rPr lang="en-US" dirty="0" smtClean="0"/>
              <a:t>“See Food Diet”</a:t>
            </a:r>
          </a:p>
          <a:p>
            <a:r>
              <a:rPr lang="en-US" dirty="0" smtClean="0"/>
              <a:t>Couples and Picky Eating</a:t>
            </a:r>
            <a:endParaRPr lang="en-US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80381"/>
            <a:ext cx="4059238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Surveying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Systematic Random Surveying Method </a:t>
            </a:r>
          </a:p>
          <a:p>
            <a:pPr lvl="1"/>
            <a:r>
              <a:rPr lang="en-US" dirty="0" smtClean="0"/>
              <a:t>Choose </a:t>
            </a:r>
            <a:r>
              <a:rPr lang="en-US" dirty="0" smtClean="0"/>
              <a:t>shopping/entertainment </a:t>
            </a:r>
            <a:r>
              <a:rPr lang="en-US" dirty="0" smtClean="0"/>
              <a:t>centers with heavy foot traffic</a:t>
            </a:r>
          </a:p>
          <a:p>
            <a:pPr lvl="1"/>
            <a:r>
              <a:rPr lang="en-US" dirty="0" err="1" smtClean="0"/>
              <a:t>RandInt</a:t>
            </a:r>
            <a:r>
              <a:rPr lang="en-US" dirty="0" smtClean="0"/>
              <a:t> locations to use</a:t>
            </a:r>
          </a:p>
          <a:p>
            <a:pPr lvl="1"/>
            <a:r>
              <a:rPr lang="en-US" dirty="0" smtClean="0"/>
              <a:t>Survey every third person that passes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19600" y="1524000"/>
            <a:ext cx="4288536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Pros: </a:t>
            </a:r>
          </a:p>
          <a:p>
            <a:pPr lvl="1"/>
            <a:r>
              <a:rPr lang="en-US" dirty="0" smtClean="0"/>
              <a:t>wide variety of people in older age groups</a:t>
            </a:r>
          </a:p>
          <a:p>
            <a:r>
              <a:rPr lang="en-US" dirty="0" smtClean="0"/>
              <a:t>Cons: </a:t>
            </a:r>
          </a:p>
          <a:p>
            <a:pPr lvl="1"/>
            <a:r>
              <a:rPr lang="en-US" dirty="0" smtClean="0"/>
              <a:t>Few teenagers</a:t>
            </a:r>
          </a:p>
          <a:p>
            <a:pPr lvl="1"/>
            <a:r>
              <a:rPr lang="en-US" dirty="0" smtClean="0"/>
              <a:t>Inconclusive data for testing</a:t>
            </a:r>
          </a:p>
          <a:p>
            <a:pPr lvl="1"/>
            <a:r>
              <a:rPr lang="en-US" dirty="0" smtClean="0"/>
              <a:t>Fewer non-response than </a:t>
            </a:r>
            <a:r>
              <a:rPr lang="en-US" dirty="0" smtClean="0"/>
              <a:t>F</a:t>
            </a:r>
            <a:r>
              <a:rPr lang="en-US" dirty="0" smtClean="0"/>
              <a:t>acebook surveying</a:t>
            </a:r>
          </a:p>
          <a:p>
            <a:r>
              <a:rPr lang="en-US" dirty="0" smtClean="0"/>
              <a:t>Conclusion:</a:t>
            </a:r>
          </a:p>
          <a:p>
            <a:pPr lvl="1"/>
            <a:r>
              <a:rPr lang="en-US" dirty="0" smtClean="0"/>
              <a:t>Most accurate/representative overall</a:t>
            </a:r>
          </a:p>
          <a:p>
            <a:pPr lvl="1"/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Facebook Procedure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Systematic Facebook Surveying Method</a:t>
            </a:r>
          </a:p>
          <a:p>
            <a:pPr lvl="1"/>
            <a:r>
              <a:rPr lang="en-US" dirty="0" smtClean="0"/>
              <a:t>Make event and invite all friends</a:t>
            </a:r>
          </a:p>
          <a:p>
            <a:pPr lvl="1"/>
            <a:r>
              <a:rPr lang="en-US" dirty="0" smtClean="0"/>
              <a:t>Every third response is counted in data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95800" y="1447800"/>
            <a:ext cx="4212336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More than 400 responses</a:t>
            </a:r>
          </a:p>
          <a:p>
            <a:pPr lvl="1"/>
            <a:r>
              <a:rPr lang="en-US" dirty="0" smtClean="0"/>
              <a:t>Received more data that was in our favor</a:t>
            </a:r>
          </a:p>
          <a:p>
            <a:pPr lvl="2"/>
            <a:r>
              <a:rPr lang="en-US" dirty="0" smtClean="0"/>
              <a:t>Conditions met</a:t>
            </a:r>
            <a:r>
              <a:rPr lang="en-US" dirty="0" smtClean="0">
                <a:sym typeface="Wingdings" pitchFamily="2" charset="2"/>
              </a:rPr>
              <a:t> proceed to testing</a:t>
            </a:r>
            <a:endParaRPr lang="en-US" dirty="0" smtClean="0"/>
          </a:p>
          <a:p>
            <a:r>
              <a:rPr lang="en-US" dirty="0" smtClean="0"/>
              <a:t>Cons:</a:t>
            </a:r>
          </a:p>
          <a:p>
            <a:pPr lvl="1"/>
            <a:r>
              <a:rPr lang="en-US" dirty="0" smtClean="0"/>
              <a:t>Only two people outside of 15-20 age range</a:t>
            </a:r>
          </a:p>
          <a:p>
            <a:r>
              <a:rPr lang="en-US" dirty="0" smtClean="0"/>
              <a:t>Conclusion: </a:t>
            </a:r>
          </a:p>
          <a:p>
            <a:pPr lvl="1"/>
            <a:r>
              <a:rPr lang="en-US" dirty="0" smtClean="0"/>
              <a:t>Most amount of data</a:t>
            </a:r>
            <a:r>
              <a:rPr lang="en-US" dirty="0" smtClean="0"/>
              <a:t> </a:t>
            </a:r>
            <a:r>
              <a:rPr lang="en-US" dirty="0" smtClean="0"/>
              <a:t>overall and in allowed us to test</a:t>
            </a:r>
          </a:p>
          <a:p>
            <a:pPr lvl="1"/>
            <a:r>
              <a:rPr lang="en-US" dirty="0" smtClean="0"/>
              <a:t>Most representative of teenage age range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50292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Vegetarianism</a:t>
            </a:r>
          </a:p>
          <a:p>
            <a:pPr lvl="1"/>
            <a:r>
              <a:rPr lang="en-US" b="1" dirty="0" smtClean="0"/>
              <a:t>Lacto-</a:t>
            </a:r>
            <a:r>
              <a:rPr lang="en-US" b="1" dirty="0" err="1" smtClean="0"/>
              <a:t>Ovo</a:t>
            </a:r>
            <a:r>
              <a:rPr lang="en-US" dirty="0" smtClean="0"/>
              <a:t> (milk &amp; eggs)</a:t>
            </a:r>
            <a:endParaRPr lang="en-US" dirty="0" smtClean="0"/>
          </a:p>
          <a:p>
            <a:pPr lvl="1"/>
            <a:r>
              <a:rPr lang="en-US" b="1" dirty="0" err="1" smtClean="0"/>
              <a:t>Ovo</a:t>
            </a:r>
            <a:r>
              <a:rPr lang="en-US" dirty="0" smtClean="0"/>
              <a:t> (only eggs)</a:t>
            </a:r>
            <a:endParaRPr lang="en-US" dirty="0" smtClean="0"/>
          </a:p>
          <a:p>
            <a:pPr lvl="1"/>
            <a:r>
              <a:rPr lang="en-US" b="1" dirty="0" smtClean="0"/>
              <a:t>Lacto </a:t>
            </a:r>
            <a:r>
              <a:rPr lang="en-US" dirty="0" smtClean="0"/>
              <a:t>(only milk)</a:t>
            </a:r>
            <a:endParaRPr lang="en-US" dirty="0" smtClean="0"/>
          </a:p>
          <a:p>
            <a:pPr lvl="1"/>
            <a:r>
              <a:rPr lang="en-US" b="1" dirty="0" smtClean="0"/>
              <a:t>Pescatarian</a:t>
            </a:r>
            <a:r>
              <a:rPr lang="en-US" dirty="0" smtClean="0"/>
              <a:t> (fish &amp; seafood)</a:t>
            </a:r>
            <a:endParaRPr lang="en-US" dirty="0" smtClean="0"/>
          </a:p>
          <a:p>
            <a:pPr lvl="1"/>
            <a:r>
              <a:rPr lang="en-US" b="1" dirty="0" smtClean="0"/>
              <a:t>Strict</a:t>
            </a:r>
            <a:r>
              <a:rPr lang="en-US" dirty="0" smtClean="0"/>
              <a:t> (no meat/dairy/eggs but other animal products allowed)</a:t>
            </a:r>
            <a:endParaRPr lang="en-US" dirty="0" smtClean="0"/>
          </a:p>
          <a:p>
            <a:pPr lvl="1"/>
            <a:r>
              <a:rPr lang="en-US" b="1" dirty="0" smtClean="0"/>
              <a:t>Vegan</a:t>
            </a:r>
            <a:r>
              <a:rPr lang="en-US" dirty="0" smtClean="0"/>
              <a:t> (no animal products for consumption or use)</a:t>
            </a:r>
            <a:endParaRPr lang="en-US" dirty="0" smtClean="0"/>
          </a:p>
          <a:p>
            <a:r>
              <a:rPr lang="en-US" dirty="0" smtClean="0"/>
              <a:t>Vegetarian </a:t>
            </a:r>
            <a:r>
              <a:rPr lang="en-US" dirty="0" smtClean="0"/>
              <a:t>Stats (2008)</a:t>
            </a:r>
            <a:endParaRPr lang="en-US" dirty="0" smtClean="0"/>
          </a:p>
          <a:p>
            <a:pPr lvl="1"/>
            <a:r>
              <a:rPr lang="en-US" dirty="0" smtClean="0"/>
              <a:t>7.3 million Americans are vegetarians</a:t>
            </a:r>
          </a:p>
          <a:p>
            <a:pPr lvl="1"/>
            <a:r>
              <a:rPr lang="en-US" dirty="0" smtClean="0"/>
              <a:t>3.2% of Americans are vegetarians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4098" name="Picture 2" descr="http://www.unc.edu/~melaffer/Pathfinder/vegetabl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514600"/>
            <a:ext cx="2761488" cy="2560320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9530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Vegetarians</a:t>
            </a:r>
          </a:p>
          <a:p>
            <a:pPr lvl="1"/>
            <a:r>
              <a:rPr lang="en-US" dirty="0" smtClean="0"/>
              <a:t>59% </a:t>
            </a:r>
            <a:r>
              <a:rPr lang="en-US" dirty="0" smtClean="0"/>
              <a:t>female</a:t>
            </a:r>
            <a:endParaRPr lang="en-US" dirty="0" smtClean="0"/>
          </a:p>
          <a:p>
            <a:pPr lvl="1"/>
            <a:r>
              <a:rPr lang="en-US" dirty="0" smtClean="0"/>
              <a:t>41% male</a:t>
            </a:r>
          </a:p>
          <a:p>
            <a:pPr lvl="1"/>
            <a:r>
              <a:rPr lang="en-US" dirty="0" smtClean="0"/>
              <a:t>42% 18-34 years old</a:t>
            </a:r>
          </a:p>
          <a:p>
            <a:pPr lvl="1"/>
            <a:r>
              <a:rPr lang="en-US" dirty="0" smtClean="0"/>
              <a:t>40.7% 35-54 years old</a:t>
            </a:r>
          </a:p>
          <a:p>
            <a:pPr lvl="1"/>
            <a:r>
              <a:rPr lang="en-US" dirty="0" smtClean="0"/>
              <a:t>17.4% over 55 years old</a:t>
            </a:r>
          </a:p>
          <a:p>
            <a:r>
              <a:rPr lang="en-US" dirty="0" smtClean="0"/>
              <a:t>Food Allergies</a:t>
            </a:r>
          </a:p>
          <a:p>
            <a:pPr lvl="1"/>
            <a:r>
              <a:rPr lang="en-US" dirty="0" smtClean="0"/>
              <a:t>4% of Americans have food allergies</a:t>
            </a:r>
          </a:p>
          <a:p>
            <a:pPr lvl="1"/>
            <a:r>
              <a:rPr lang="en-US" dirty="0" smtClean="0"/>
              <a:t>6% of children have food allergies</a:t>
            </a:r>
          </a:p>
          <a:p>
            <a:pPr lvl="1"/>
            <a:r>
              <a:rPr lang="en-US" dirty="0" smtClean="0"/>
              <a:t>2% of adults have food allergies</a:t>
            </a:r>
          </a:p>
          <a:p>
            <a:pPr lvl="2"/>
            <a:r>
              <a:rPr lang="en-US" dirty="0" smtClean="0"/>
              <a:t>60% female, 40% male</a:t>
            </a:r>
          </a:p>
          <a:p>
            <a:pPr lvl="1"/>
            <a:r>
              <a:rPr lang="en-US" dirty="0" smtClean="0"/>
              <a:t>Tree nuts, peanuts, milk, eggs, soy, wheat, fish, shellfish account for 90% of food allergies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3074" name="Picture 2" descr="http://www.mormonchic.com/healthy/images/food_allergies_titl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362200"/>
            <a:ext cx="2237581" cy="2785788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Dieting</a:t>
            </a:r>
          </a:p>
          <a:p>
            <a:pPr lvl="1"/>
            <a:r>
              <a:rPr lang="en-US" dirty="0" smtClean="0"/>
              <a:t>Dieting industry earned 55 billion dollars in 2006</a:t>
            </a:r>
          </a:p>
          <a:p>
            <a:pPr lvl="1"/>
            <a:r>
              <a:rPr lang="en-US" dirty="0" smtClean="0"/>
              <a:t>Estimated 72 million dieters in US</a:t>
            </a:r>
          </a:p>
          <a:p>
            <a:pPr lvl="1"/>
            <a:r>
              <a:rPr lang="en-US" dirty="0" smtClean="0"/>
              <a:t>In last 10 years, 70% of females and 30% of males have been on a diet</a:t>
            </a:r>
          </a:p>
          <a:p>
            <a:pPr lvl="2"/>
            <a:r>
              <a:rPr lang="en-US" dirty="0" smtClean="0"/>
              <a:t>1/3 of women  and ¼ of men </a:t>
            </a:r>
            <a:r>
              <a:rPr lang="en-US" dirty="0" smtClean="0"/>
              <a:t>are currently on </a:t>
            </a:r>
            <a:r>
              <a:rPr lang="en-US" dirty="0" smtClean="0"/>
              <a:t>a </a:t>
            </a:r>
            <a:r>
              <a:rPr lang="en-US" dirty="0" smtClean="0"/>
              <a:t>diet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2050" name="Picture 2" descr="http://midlifebloggers.com/wp-content/uploads/2010/04/dieting_weight_contro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819" y="2428875"/>
            <a:ext cx="3810000" cy="2762250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Diabetes</a:t>
            </a:r>
          </a:p>
          <a:p>
            <a:r>
              <a:rPr lang="en-US" dirty="0" smtClean="0"/>
              <a:t>25.8 </a:t>
            </a:r>
            <a:r>
              <a:rPr lang="en-US" dirty="0" smtClean="0"/>
              <a:t>million people have diabetes</a:t>
            </a:r>
          </a:p>
          <a:p>
            <a:pPr lvl="1"/>
            <a:r>
              <a:rPr lang="en-US" dirty="0" smtClean="0"/>
              <a:t>8.3% population</a:t>
            </a:r>
          </a:p>
          <a:p>
            <a:pPr lvl="1"/>
            <a:r>
              <a:rPr lang="en-US" dirty="0" smtClean="0"/>
              <a:t>0.26% people under 20 </a:t>
            </a:r>
          </a:p>
          <a:p>
            <a:pPr lvl="1"/>
            <a:r>
              <a:rPr lang="en-US" dirty="0" smtClean="0"/>
              <a:t>11.3% people above 20</a:t>
            </a:r>
          </a:p>
          <a:p>
            <a:pPr lvl="1"/>
            <a:r>
              <a:rPr lang="en-US" dirty="0" smtClean="0"/>
              <a:t>26.9% people above 65</a:t>
            </a:r>
          </a:p>
          <a:p>
            <a:pPr lvl="1"/>
            <a:r>
              <a:rPr lang="en-US" dirty="0" smtClean="0"/>
              <a:t>11.8% men 20 or older</a:t>
            </a:r>
          </a:p>
          <a:p>
            <a:pPr lvl="1"/>
            <a:r>
              <a:rPr lang="en-US" dirty="0" smtClean="0"/>
              <a:t>10.8% women 20 or older</a:t>
            </a:r>
            <a:endParaRPr lang="en-US" dirty="0"/>
          </a:p>
        </p:txBody>
      </p:sp>
      <p:pic>
        <p:nvPicPr>
          <p:cNvPr id="5" name="Picture 2" descr="http://t1.gstatic.com/images?q=tbn:ANd9GcRjDggyQGMgSluFd2gZASVDLNV2sWi85u45AkIjF3PHkp-mevh0&amp;t=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91" t="2492" r="13376" b="2804"/>
          <a:stretch>
            <a:fillRect/>
          </a:stretch>
        </p:blipFill>
        <p:spPr bwMode="auto">
          <a:xfrm>
            <a:off x="8610600" y="6020559"/>
            <a:ext cx="330569" cy="837441"/>
          </a:xfrm>
          <a:prstGeom prst="rect">
            <a:avLst/>
          </a:prstGeom>
          <a:noFill/>
        </p:spPr>
      </p:pic>
      <p:pic>
        <p:nvPicPr>
          <p:cNvPr id="1026" name="Picture 2" descr="http://www.katrinatribute.info/wp-content/uploads/2011/02/symptoms-of-diabetes-in-wome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667000"/>
            <a:ext cx="3429000" cy="2283568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Pre-Survey/Test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Females </a:t>
            </a:r>
            <a:r>
              <a:rPr lang="en-US" dirty="0" smtClean="0"/>
              <a:t>will demonstrate pickier eating habits than males</a:t>
            </a:r>
            <a:endParaRPr lang="en-US" dirty="0" smtClean="0"/>
          </a:p>
          <a:p>
            <a:pPr lvl="1"/>
            <a:r>
              <a:rPr lang="en-US" dirty="0" err="1" smtClean="0"/>
              <a:t>ie</a:t>
            </a:r>
            <a:r>
              <a:rPr lang="en-US" dirty="0" smtClean="0"/>
              <a:t>, more females will identify themselves as having a food allergy, being vegetarian, or being on a diet</a:t>
            </a:r>
          </a:p>
          <a:p>
            <a:r>
              <a:rPr lang="en-US" dirty="0" smtClean="0"/>
              <a:t>Prediction based on personal experience as well as commentary from some survey participants</a:t>
            </a:r>
            <a:endParaRPr lang="en-US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80381"/>
            <a:ext cx="4059238" cy="405923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505</TotalTime>
  <Words>1439</Words>
  <Application>Microsoft Office PowerPoint</Application>
  <PresentationFormat>On-screen Show (4:3)</PresentationFormat>
  <Paragraphs>259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Paper</vt:lpstr>
      <vt:lpstr>Equation</vt:lpstr>
      <vt:lpstr>Dietary Needs </vt:lpstr>
      <vt:lpstr>Our Topic</vt:lpstr>
      <vt:lpstr>Oral Surveying Procedure</vt:lpstr>
      <vt:lpstr>Facebook Procedure</vt:lpstr>
      <vt:lpstr>Background Information</vt:lpstr>
      <vt:lpstr>Background Information</vt:lpstr>
      <vt:lpstr>Background Information</vt:lpstr>
      <vt:lpstr>Background Information</vt:lpstr>
      <vt:lpstr>Pre-Survey/Test Predictions</vt:lpstr>
      <vt:lpstr>Exploratory Analysis:  Gender and Dieting</vt:lpstr>
      <vt:lpstr>Exploratory Analysis: Age and Dieting</vt:lpstr>
      <vt:lpstr>Exploratory Analysis: Vegetarians (In general)</vt:lpstr>
      <vt:lpstr>1 Prop Z Test</vt:lpstr>
      <vt:lpstr>1 Prop Z Test</vt:lpstr>
      <vt:lpstr>Exploratory Analysis: Picky Eaters by Gender</vt:lpstr>
      <vt:lpstr>2 Prop Z Test</vt:lpstr>
      <vt:lpstr>2 Prop Z Test</vt:lpstr>
      <vt:lpstr>Exploratory Analysis: Gender and Food Allergies</vt:lpstr>
      <vt:lpstr>X2 Test For Homogeneity</vt:lpstr>
      <vt:lpstr>X2 Test For Homogeneity</vt:lpstr>
      <vt:lpstr>Application</vt:lpstr>
      <vt:lpstr>Application</vt:lpstr>
      <vt:lpstr>Bias and Error</vt:lpstr>
      <vt:lpstr>Personal Opinions</vt:lpstr>
      <vt:lpstr>Conclusions/Recap of Data</vt:lpstr>
      <vt:lpstr>Observations While Surveying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Dietary Needs</dc:title>
  <dc:creator>ji.m416</dc:creator>
  <cp:lastModifiedBy> </cp:lastModifiedBy>
  <cp:revision>72</cp:revision>
  <dcterms:created xsi:type="dcterms:W3CDTF">2011-06-01T17:23:36Z</dcterms:created>
  <dcterms:modified xsi:type="dcterms:W3CDTF">2011-06-07T03:44:36Z</dcterms:modified>
</cp:coreProperties>
</file>